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3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 showGuides="1">
      <p:cViewPr varScale="1">
        <p:scale>
          <a:sx n="104" d="100"/>
          <a:sy n="104" d="100"/>
        </p:scale>
        <p:origin x="232" y="568"/>
      </p:cViewPr>
      <p:guideLst>
        <p:guide orient="horz" pos="123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CDA49-1DCF-704E-90ED-0588284874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C5CBA4-A2DB-5F42-A477-D9443F7870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E1002-80AE-7945-91CB-F468CD3ECF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0A89A-B6A4-774F-B392-A245C81A5498}" type="datetimeFigureOut">
              <a:rPr lang="en-US" smtClean="0"/>
              <a:t>3/2/20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60128F-E77D-E049-A3B1-9BCBC9271B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EEAE25-9D63-164D-883E-EFADF9E03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75A0F-BFFA-8748-9278-6F99F3B40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235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43FBD-3C7A-294A-8C6C-29D2417D3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47F686-80C4-D746-B4AF-4569A10FDC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BDEFEF-FAA1-FE4C-9876-3BE05A7D6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0A89A-B6A4-774F-B392-A245C81A5498}" type="datetimeFigureOut">
              <a:rPr lang="en-US" smtClean="0"/>
              <a:t>3/2/20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11684F-4DFE-0C45-B954-00147C880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B35851-011F-A240-9FEA-BF8C7DD9C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75A0F-BFFA-8748-9278-6F99F3B40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167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A9A5D96-3229-8645-B4C7-C9534E6ED6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901FF3-5DC1-E147-9BC0-85AB4BE321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79DD59-56C7-D540-8903-E2AD0FF21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0A89A-B6A4-774F-B392-A245C81A5498}" type="datetimeFigureOut">
              <a:rPr lang="en-US" smtClean="0"/>
              <a:t>3/2/20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A7253E-C967-4B48-85AB-9FD62D5AC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898AF4-055F-D349-A66D-5C9FEC63A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75A0F-BFFA-8748-9278-6F99F3B40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8433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985AF4-5FFD-9A45-AE0B-2E5F0CCD4A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1D3EA0-9634-D74D-AD00-65CA22CC18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1C5926-ECBE-384D-AE47-B0E14D056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0A89A-B6A4-774F-B392-A245C81A5498}" type="datetimeFigureOut">
              <a:rPr lang="en-US" smtClean="0"/>
              <a:t>3/2/20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2B662B-D690-E24A-981B-28C54BAB7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78C3E8-F704-5841-B993-E113E09F6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75A0F-BFFA-8748-9278-6F99F3B40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3277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866E6-3E7D-0B4B-8D47-FEB08F86FC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1AE559-258F-BB44-AF05-9F2CB60137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25657D-546E-E147-9251-DC87570640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0A89A-B6A4-774F-B392-A245C81A5498}" type="datetimeFigureOut">
              <a:rPr lang="en-US" smtClean="0"/>
              <a:t>3/2/20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251505-26CA-0943-91D7-276DDE2B3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F090D6-53B0-F048-9697-E5020F841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75A0F-BFFA-8748-9278-6F99F3B40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670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40576-F61C-F84C-BDC2-0A8BECBC8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DF23D4-B826-DB46-A891-A6D91B6962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11EC47-BBCC-3F48-80E5-7D3BCB7FBD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B39BB5-87CA-E74F-ADA6-1D88C4CF44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0A89A-B6A4-774F-B392-A245C81A5498}" type="datetimeFigureOut">
              <a:rPr lang="en-US" smtClean="0"/>
              <a:t>3/2/20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5A1721-2908-E741-B8B8-F94B660BF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DA3169-7189-194F-94D6-85E9A9B47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75A0F-BFFA-8748-9278-6F99F3B40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0547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F05EA-0E24-9E43-B69B-FA8CDE0CF0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7ECDF7-20B4-5648-B424-A7A4A63F1E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E3C7E5-FFC3-0247-9AC5-AA44C40804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D902B4-2103-E149-8AF9-287C1E666A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BB5CC1-7E8A-564C-B679-0D91950E34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A9322D-B36D-1D4F-A277-D3722B7C40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0A89A-B6A4-774F-B392-A245C81A5498}" type="datetimeFigureOut">
              <a:rPr lang="en-US" smtClean="0"/>
              <a:t>3/2/20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C808A8D-2C1E-1844-81B1-F4A3B97E79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C982B61-63E4-5640-974C-F629BA73F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75A0F-BFFA-8748-9278-6F99F3B40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1553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6D24C-841B-334A-9847-9B7DB1CE2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AFCEEC-F49C-1247-9AF3-EBBC2C4DB5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0A89A-B6A4-774F-B392-A245C81A5498}" type="datetimeFigureOut">
              <a:rPr lang="en-US" smtClean="0"/>
              <a:t>3/2/20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6C2AF4-7298-CA41-B575-E8EA85FAA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0D56FE-F7E7-1949-9A4A-14E17A1F5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75A0F-BFFA-8748-9278-6F99F3B40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824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69EE510-364F-A442-B7DE-C3D703FEE8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0A89A-B6A4-774F-B392-A245C81A5498}" type="datetimeFigureOut">
              <a:rPr lang="en-US" smtClean="0"/>
              <a:t>3/2/20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9C4F46-14B3-A64B-8A5D-362FEDA60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123681-F73A-C74A-9AFB-BEDAC797E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75A0F-BFFA-8748-9278-6F99F3B40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6575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2DC9AF-64CD-1C45-9FB1-E6AA1E5DA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76430D-1E46-714E-B6C5-65351F6548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682F30-0D3A-7341-90E7-96C5C425BF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98DDF9-70A1-074A-8445-4B1248B062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0A89A-B6A4-774F-B392-A245C81A5498}" type="datetimeFigureOut">
              <a:rPr lang="en-US" smtClean="0"/>
              <a:t>3/2/20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C57E97-3D4C-CC47-9467-8F8FC67E7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126D63-9D7B-1542-8098-8027CEB78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75A0F-BFFA-8748-9278-6F99F3B40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3932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39668A-6994-AA47-BE6F-16E2567561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230AE2F-23A4-3E41-9212-37A9761F18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7ADC70-5B98-604C-9548-6E8B10373A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E2C26D-DDCB-E243-92AC-F7F2C8E283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0A89A-B6A4-774F-B392-A245C81A5498}" type="datetimeFigureOut">
              <a:rPr lang="en-US" smtClean="0"/>
              <a:t>3/2/20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A75738-DEEF-3F43-9404-ED4441513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FAFEE1-957F-B04A-98F2-D433250C2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75A0F-BFFA-8748-9278-6F99F3B40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328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CA1F802-8683-434A-8722-415895DBE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E2C913-928D-1943-9B31-785B949C6F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CB156B-515D-BE49-B824-7CA232FA8A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30A89A-B6A4-774F-B392-A245C81A5498}" type="datetimeFigureOut">
              <a:rPr lang="en-US" smtClean="0"/>
              <a:t>3/2/20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1FCBDA-6FD0-7E46-947B-06C75D5F39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FE4D6C-0158-E149-AAFF-C893672D4C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875A0F-BFFA-8748-9278-6F99F3B40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9503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1C9CC24-B375-4226-BF2B-61FADBBA6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D70A28E-4FD8-4474-A206-E15B5EBB30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1084747"/>
            <a:ext cx="12188952" cy="3294207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9647E21-5366-4638-AC97-D8CD4111E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35" r="8214" b="45501"/>
          <a:stretch>
            <a:fillRect/>
          </a:stretch>
        </p:blipFill>
        <p:spPr>
          <a:xfrm flipV="1">
            <a:off x="0" y="0"/>
            <a:ext cx="12191999" cy="4473360"/>
          </a:xfrm>
          <a:custGeom>
            <a:avLst/>
            <a:gdLst>
              <a:gd name="connsiteX0" fmla="*/ 0 w 12191999"/>
              <a:gd name="connsiteY0" fmla="*/ 4473360 h 4473360"/>
              <a:gd name="connsiteX1" fmla="*/ 12191999 w 12191999"/>
              <a:gd name="connsiteY1" fmla="*/ 4473360 h 4473360"/>
              <a:gd name="connsiteX2" fmla="*/ 12191999 w 12191999"/>
              <a:gd name="connsiteY2" fmla="*/ 0 h 4473360"/>
              <a:gd name="connsiteX3" fmla="*/ 0 w 12191999"/>
              <a:gd name="connsiteY3" fmla="*/ 0 h 4473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1999" h="4473360">
                <a:moveTo>
                  <a:pt x="0" y="4473360"/>
                </a:moveTo>
                <a:lnTo>
                  <a:pt x="12191999" y="4473360"/>
                </a:lnTo>
                <a:lnTo>
                  <a:pt x="12191999" y="0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95DBA4A-8B1C-B340-8EF3-678C017834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3925" y="2076450"/>
            <a:ext cx="10684151" cy="1345134"/>
          </a:xfrm>
        </p:spPr>
        <p:txBody>
          <a:bodyPr anchor="ctr">
            <a:normAutofit fontScale="90000"/>
          </a:bodyPr>
          <a:lstStyle/>
          <a:p>
            <a:r>
              <a:rPr lang="en-US" sz="5600" dirty="0">
                <a:solidFill>
                  <a:srgbClr val="FFFFFF"/>
                </a:solidFill>
              </a:rPr>
              <a:t>Diversity in food culture in select European cities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8C25B7-A55E-A742-AD57-B31D232941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71575" y="4473360"/>
            <a:ext cx="9469211" cy="865639"/>
          </a:xfrm>
        </p:spPr>
        <p:txBody>
          <a:bodyPr anchor="ctr">
            <a:normAutofit fontScale="92500" lnSpcReduction="10000"/>
          </a:bodyPr>
          <a:lstStyle/>
          <a:p>
            <a:r>
              <a:rPr lang="en-US" sz="2800" dirty="0">
                <a:solidFill>
                  <a:srgbClr val="000000"/>
                </a:solidFill>
              </a:rPr>
              <a:t>A. Gutmanas</a:t>
            </a:r>
          </a:p>
          <a:p>
            <a:r>
              <a:rPr lang="en-US" sz="2800" dirty="0">
                <a:solidFill>
                  <a:srgbClr val="000000"/>
                </a:solidFill>
              </a:rPr>
              <a:t>2 March 2020</a:t>
            </a:r>
          </a:p>
        </p:txBody>
      </p:sp>
    </p:spTree>
    <p:extLst>
      <p:ext uri="{BB962C8B-B14F-4D97-AF65-F5344CB8AC3E}">
        <p14:creationId xmlns:p14="http://schemas.microsoft.com/office/powerpoint/2010/main" val="5452412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9E473-D004-844A-9150-F25B9B653A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4503" y="0"/>
            <a:ext cx="10515600" cy="1325563"/>
          </a:xfrm>
        </p:spPr>
        <p:txBody>
          <a:bodyPr/>
          <a:lstStyle/>
          <a:p>
            <a:r>
              <a:rPr lang="en-US" dirty="0"/>
              <a:t>City clusters - London</a:t>
            </a:r>
          </a:p>
        </p:txBody>
      </p:sp>
      <p:pic>
        <p:nvPicPr>
          <p:cNvPr id="4" name="Picture 3" descr="A close up of a map&#10;&#10;Description automatically generated">
            <a:extLst>
              <a:ext uri="{FF2B5EF4-FFF2-40B4-BE49-F238E27FC236}">
                <a16:creationId xmlns:a16="http://schemas.microsoft.com/office/drawing/2014/main" id="{9381A645-FECB-E249-99B4-CB0A09EA9DB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2000" y="1012160"/>
            <a:ext cx="7200000" cy="43047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163D712-8EF0-FA44-B900-21659FEF2210}"/>
              </a:ext>
            </a:extLst>
          </p:cNvPr>
          <p:cNvSpPr txBox="1"/>
          <p:nvPr/>
        </p:nvSpPr>
        <p:spPr>
          <a:xfrm>
            <a:off x="294503" y="4456581"/>
            <a:ext cx="50539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Mixed cluster (red) dominates</a:t>
            </a:r>
          </a:p>
          <a:p>
            <a:r>
              <a:rPr lang="en-US" dirty="0"/>
              <a:t>South Asian (purple) cluster in the West</a:t>
            </a:r>
          </a:p>
          <a:p>
            <a:r>
              <a:rPr lang="en-US" dirty="0"/>
              <a:t>Middle Eastern (green) in the North and West</a:t>
            </a:r>
          </a:p>
          <a:p>
            <a:r>
              <a:rPr lang="en-US" dirty="0"/>
              <a:t>Mediterranean (pale blue) – spread throughout</a:t>
            </a:r>
          </a:p>
        </p:txBody>
      </p:sp>
    </p:spTree>
    <p:extLst>
      <p:ext uri="{BB962C8B-B14F-4D97-AF65-F5344CB8AC3E}">
        <p14:creationId xmlns:p14="http://schemas.microsoft.com/office/powerpoint/2010/main" val="26895886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9E473-D004-844A-9150-F25B9B653A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4503" y="0"/>
            <a:ext cx="10515600" cy="1325563"/>
          </a:xfrm>
        </p:spPr>
        <p:txBody>
          <a:bodyPr/>
          <a:lstStyle/>
          <a:p>
            <a:r>
              <a:rPr lang="en-US" dirty="0"/>
              <a:t>City clusters - Paris</a:t>
            </a:r>
          </a:p>
        </p:txBody>
      </p:sp>
      <p:pic>
        <p:nvPicPr>
          <p:cNvPr id="6" name="Picture 5" descr="A close up of a map&#10;&#10;Description automatically generated">
            <a:extLst>
              <a:ext uri="{FF2B5EF4-FFF2-40B4-BE49-F238E27FC236}">
                <a16:creationId xmlns:a16="http://schemas.microsoft.com/office/drawing/2014/main" id="{A8AD721F-DA22-4C4D-93A4-68DD8451F26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2000" y="395415"/>
            <a:ext cx="7200000" cy="445762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163D712-8EF0-FA44-B900-21659FEF2210}"/>
              </a:ext>
            </a:extLst>
          </p:cNvPr>
          <p:cNvSpPr txBox="1"/>
          <p:nvPr/>
        </p:nvSpPr>
        <p:spPr>
          <a:xfrm>
            <a:off x="579738" y="5024992"/>
            <a:ext cx="6519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Mixed cluster (red) still the largest, forming a ring around the </a:t>
            </a:r>
            <a:r>
              <a:rPr lang="en-US" dirty="0" err="1"/>
              <a:t>centre</a:t>
            </a:r>
            <a:endParaRPr lang="en-US" dirty="0"/>
          </a:p>
          <a:p>
            <a:r>
              <a:rPr lang="en-US" dirty="0"/>
              <a:t>French (yellow) dominates the </a:t>
            </a:r>
            <a:r>
              <a:rPr lang="en-US" dirty="0" err="1"/>
              <a:t>centre</a:t>
            </a:r>
            <a:endParaRPr lang="en-US" dirty="0"/>
          </a:p>
          <a:p>
            <a:r>
              <a:rPr lang="en-US" dirty="0"/>
              <a:t>Pockets of Asian and French elsewhere</a:t>
            </a:r>
          </a:p>
        </p:txBody>
      </p:sp>
    </p:spTree>
    <p:extLst>
      <p:ext uri="{BB962C8B-B14F-4D97-AF65-F5344CB8AC3E}">
        <p14:creationId xmlns:p14="http://schemas.microsoft.com/office/powerpoint/2010/main" val="8341651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9E473-D004-844A-9150-F25B9B653A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4503" y="0"/>
            <a:ext cx="10515600" cy="1325563"/>
          </a:xfrm>
        </p:spPr>
        <p:txBody>
          <a:bodyPr/>
          <a:lstStyle/>
          <a:p>
            <a:r>
              <a:rPr lang="en-US" dirty="0"/>
              <a:t>City clusters - Stockholm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163D712-8EF0-FA44-B900-21659FEF2210}"/>
              </a:ext>
            </a:extLst>
          </p:cNvPr>
          <p:cNvSpPr txBox="1"/>
          <p:nvPr/>
        </p:nvSpPr>
        <p:spPr>
          <a:xfrm>
            <a:off x="579738" y="5024992"/>
            <a:ext cx="6519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Dense core, hardly any data outside it.</a:t>
            </a:r>
          </a:p>
          <a:p>
            <a:r>
              <a:rPr lang="en-US" dirty="0"/>
              <a:t>Mixed cluster (red) still the largest, dominating the core</a:t>
            </a:r>
          </a:p>
          <a:p>
            <a:r>
              <a:rPr lang="en-US" dirty="0"/>
              <a:t>Pockets of other cuisines here and there, but no strong pattern</a:t>
            </a:r>
          </a:p>
        </p:txBody>
      </p:sp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8A76D19C-7555-BF40-8DC1-9B153E33D88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2000" y="1054391"/>
            <a:ext cx="7200000" cy="4241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9392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9E473-D004-844A-9150-F25B9B653A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4503" y="0"/>
            <a:ext cx="10515600" cy="1325563"/>
          </a:xfrm>
        </p:spPr>
        <p:txBody>
          <a:bodyPr/>
          <a:lstStyle/>
          <a:p>
            <a:r>
              <a:rPr lang="en-US" dirty="0"/>
              <a:t>City clusters - Vilnius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163D712-8EF0-FA44-B900-21659FEF2210}"/>
              </a:ext>
            </a:extLst>
          </p:cNvPr>
          <p:cNvSpPr txBox="1"/>
          <p:nvPr/>
        </p:nvSpPr>
        <p:spPr>
          <a:xfrm>
            <a:off x="579738" y="5024992"/>
            <a:ext cx="6519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Dense core, hardly any data outside it.</a:t>
            </a:r>
          </a:p>
          <a:p>
            <a:r>
              <a:rPr lang="en-US" dirty="0"/>
              <a:t>Mixed cluster (red) still the largest, dominating the core</a:t>
            </a:r>
          </a:p>
          <a:p>
            <a:r>
              <a:rPr lang="en-US" dirty="0"/>
              <a:t>Pockets of other cuisines here and there, but no strong pattern</a:t>
            </a:r>
          </a:p>
        </p:txBody>
      </p:sp>
      <p:pic>
        <p:nvPicPr>
          <p:cNvPr id="6" name="Picture 5" descr="A close up of a map&#10;&#10;Description automatically generated">
            <a:extLst>
              <a:ext uri="{FF2B5EF4-FFF2-40B4-BE49-F238E27FC236}">
                <a16:creationId xmlns:a16="http://schemas.microsoft.com/office/drawing/2014/main" id="{D1FDDD4F-ED8F-A34E-8DD9-01F13BD71AD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2000" y="824726"/>
            <a:ext cx="7200000" cy="4200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9599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0F6ED-A8ED-AC4C-BE60-4D552C767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F75D36-1B2D-E346-8C7E-7A1C2BFB00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All cities exhibit strong preference for Mediterranean and Asian food.</a:t>
            </a:r>
          </a:p>
          <a:p>
            <a:r>
              <a:rPr lang="en-US" dirty="0"/>
              <a:t>Paris is unique with its strong core of French cuisine in the </a:t>
            </a:r>
            <a:r>
              <a:rPr lang="en-US" dirty="0" err="1"/>
              <a:t>centre</a:t>
            </a:r>
            <a:r>
              <a:rPr lang="en-US" dirty="0"/>
              <a:t>. Other cities do not show such a strong preference for their “own</a:t>
            </a:r>
            <a:r>
              <a:rPr lang="en-US"/>
              <a:t>” cuisine.</a:t>
            </a:r>
            <a:endParaRPr lang="en-US" dirty="0"/>
          </a:p>
          <a:p>
            <a:r>
              <a:rPr lang="en-US" dirty="0"/>
              <a:t>London and Paris both show a weak streak of separateness in food culture:</a:t>
            </a:r>
          </a:p>
          <a:p>
            <a:pPr lvl="1"/>
            <a:r>
              <a:rPr lang="en-US" dirty="0"/>
              <a:t>South Asian cluster in the West of London </a:t>
            </a:r>
          </a:p>
          <a:p>
            <a:pPr lvl="1"/>
            <a:r>
              <a:rPr lang="en-US" dirty="0"/>
              <a:t>French cluster in the core of Paris</a:t>
            </a:r>
          </a:p>
          <a:p>
            <a:r>
              <a:rPr lang="en-US" dirty="0"/>
              <a:t>The mixed cluster is the largest in all 4 cities, but the diversity of the “mix” is greatest in London (only 45% is accounted by Asian and Mediterranean, vs 76% in Stockholm).</a:t>
            </a:r>
          </a:p>
        </p:txBody>
      </p:sp>
    </p:spTree>
    <p:extLst>
      <p:ext uri="{BB962C8B-B14F-4D97-AF65-F5344CB8AC3E}">
        <p14:creationId xmlns:p14="http://schemas.microsoft.com/office/powerpoint/2010/main" val="37637586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17C2A0-1F82-9F4F-B211-91BFD77B9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383BD0-9FDA-6242-B9A0-D91418D532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Cities are diverse and offer residents and visitors opportunities to sample world cuisines</a:t>
            </a:r>
          </a:p>
          <a:p>
            <a:r>
              <a:rPr lang="en-US" dirty="0"/>
              <a:t>But does one need to travel far to find a different cuisine from any </a:t>
            </a:r>
            <a:r>
              <a:rPr lang="en-US" dirty="0" err="1"/>
              <a:t>neighbourhood</a:t>
            </a:r>
            <a:r>
              <a:rPr lang="en-US" dirty="0"/>
              <a:t>? </a:t>
            </a:r>
          </a:p>
          <a:p>
            <a:r>
              <a:rPr lang="en-US" dirty="0"/>
              <a:t>How much fusion of different traditions can one observe?</a:t>
            </a:r>
          </a:p>
          <a:p>
            <a:r>
              <a:rPr lang="en-US" dirty="0"/>
              <a:t>Can one quantify the degree to which a city’s culinary culture is mono-, multi-, inter- or transcultural?</a:t>
            </a:r>
          </a:p>
          <a:p>
            <a:endParaRPr lang="en-US" dirty="0"/>
          </a:p>
          <a:p>
            <a:r>
              <a:rPr lang="en-US" dirty="0"/>
              <a:t>A use case in a data-science approach to cultural studies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175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596C5-6077-9545-9D21-95877EA8F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The cities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2F4AEB-5486-9644-BD3E-8BFD622170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872031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 chose four European cities I visited many times: London, Paris, Stockholm and Vilnius.</a:t>
            </a:r>
          </a:p>
          <a:p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C7BAB14-BCF7-224E-B330-FA874B9F0B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0096201"/>
              </p:ext>
            </p:extLst>
          </p:nvPr>
        </p:nvGraphicFramePr>
        <p:xfrm>
          <a:off x="567559" y="2578894"/>
          <a:ext cx="10941269" cy="235996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631397">
                  <a:extLst>
                    <a:ext uri="{9D8B030D-6E8A-4147-A177-3AD203B41FA5}">
                      <a16:colId xmlns:a16="http://schemas.microsoft.com/office/drawing/2014/main" val="1178291713"/>
                    </a:ext>
                  </a:extLst>
                </a:gridCol>
                <a:gridCol w="2367886">
                  <a:extLst>
                    <a:ext uri="{9D8B030D-6E8A-4147-A177-3AD203B41FA5}">
                      <a16:colId xmlns:a16="http://schemas.microsoft.com/office/drawing/2014/main" val="1817506216"/>
                    </a:ext>
                  </a:extLst>
                </a:gridCol>
                <a:gridCol w="2893053">
                  <a:extLst>
                    <a:ext uri="{9D8B030D-6E8A-4147-A177-3AD203B41FA5}">
                      <a16:colId xmlns:a16="http://schemas.microsoft.com/office/drawing/2014/main" val="3684294397"/>
                    </a:ext>
                  </a:extLst>
                </a:gridCol>
                <a:gridCol w="3048933">
                  <a:extLst>
                    <a:ext uri="{9D8B030D-6E8A-4147-A177-3AD203B41FA5}">
                      <a16:colId xmlns:a16="http://schemas.microsoft.com/office/drawing/2014/main" val="4027230381"/>
                    </a:ext>
                  </a:extLst>
                </a:gridCol>
              </a:tblGrid>
              <a:tr h="879009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2000" b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Metropolitan area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2000" b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(number of boroughs)</a:t>
                      </a: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GB" sz="2000" b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Total population (million)</a:t>
                      </a:r>
                      <a:endParaRPr lang="en-GB" sz="2000" b="0" dirty="0">
                        <a:solidFill>
                          <a:schemeClr val="tx1"/>
                        </a:solidFill>
                        <a:effectLst/>
                        <a:latin typeface="+mn-lt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GB" sz="2000" b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Population density </a:t>
                      </a:r>
                    </a:p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GB" sz="2000" b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(per </a:t>
                      </a:r>
                      <a:r>
                        <a:rPr lang="en-GB" sz="2000" b="0" dirty="0" err="1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sq</a:t>
                      </a:r>
                      <a:r>
                        <a:rPr lang="en-GB" sz="2000" b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 km)</a:t>
                      </a:r>
                      <a:endParaRPr lang="en-GB" sz="2000" b="0" dirty="0">
                        <a:solidFill>
                          <a:schemeClr val="tx1"/>
                        </a:solidFill>
                        <a:effectLst/>
                        <a:latin typeface="+mn-lt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GB" sz="2000" b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Residents identifying with non-dominant ethnicity</a:t>
                      </a:r>
                      <a:endParaRPr lang="en-GB" sz="2000" b="0" dirty="0">
                        <a:solidFill>
                          <a:schemeClr val="tx1"/>
                        </a:solidFill>
                        <a:effectLst/>
                        <a:latin typeface="+mn-lt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71403"/>
                  </a:ext>
                </a:extLst>
              </a:tr>
              <a:tr h="37024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2000" b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London (33)</a:t>
                      </a:r>
                      <a:endParaRPr lang="en-GB" sz="2000" b="0" dirty="0">
                        <a:solidFill>
                          <a:schemeClr val="tx1"/>
                        </a:solidFill>
                        <a:effectLst/>
                        <a:latin typeface="+mn-lt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GB" sz="2000" b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8.8</a:t>
                      </a:r>
                      <a:endParaRPr lang="en-GB" sz="2000" b="0" dirty="0">
                        <a:solidFill>
                          <a:schemeClr val="tx1"/>
                        </a:solidFill>
                        <a:effectLst/>
                        <a:latin typeface="+mn-lt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GB" sz="2000" b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4,761</a:t>
                      </a:r>
                      <a:endParaRPr lang="en-GB" sz="2000" b="0" dirty="0">
                        <a:solidFill>
                          <a:schemeClr val="tx1"/>
                        </a:solidFill>
                        <a:effectLst/>
                        <a:latin typeface="+mn-lt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GB" sz="2000" b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40 %</a:t>
                      </a:r>
                      <a:endParaRPr lang="en-GB" sz="2000" b="0" dirty="0">
                        <a:solidFill>
                          <a:schemeClr val="tx1"/>
                        </a:solidFill>
                        <a:effectLst/>
                        <a:latin typeface="+mn-lt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2591382"/>
                  </a:ext>
                </a:extLst>
              </a:tr>
              <a:tr h="37024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2000" b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Stockholm (26)</a:t>
                      </a:r>
                      <a:endParaRPr lang="en-GB" sz="2000" b="0" dirty="0">
                        <a:solidFill>
                          <a:schemeClr val="tx1"/>
                        </a:solidFill>
                        <a:effectLst/>
                        <a:latin typeface="+mn-lt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GB" sz="2000" b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2.2</a:t>
                      </a:r>
                      <a:endParaRPr lang="en-GB" sz="2000" b="0">
                        <a:solidFill>
                          <a:schemeClr val="tx1"/>
                        </a:solidFill>
                        <a:effectLst/>
                        <a:latin typeface="+mn-lt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GB" sz="2000" b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4,800</a:t>
                      </a:r>
                      <a:endParaRPr lang="en-GB" sz="2000" b="0" dirty="0">
                        <a:solidFill>
                          <a:schemeClr val="tx1"/>
                        </a:solidFill>
                        <a:effectLst/>
                        <a:latin typeface="+mn-lt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GB" sz="2000" b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27 %</a:t>
                      </a:r>
                      <a:endParaRPr lang="en-GB" sz="2000" b="0">
                        <a:solidFill>
                          <a:schemeClr val="tx1"/>
                        </a:solidFill>
                        <a:effectLst/>
                        <a:latin typeface="+mn-lt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13298139"/>
                  </a:ext>
                </a:extLst>
              </a:tr>
              <a:tr h="37024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2000" b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Paris (12)</a:t>
                      </a:r>
                      <a:endParaRPr lang="en-GB" sz="2000" b="0" dirty="0">
                        <a:solidFill>
                          <a:schemeClr val="tx1"/>
                        </a:solidFill>
                        <a:effectLst/>
                        <a:latin typeface="+mn-lt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GB" sz="2000" b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7.2</a:t>
                      </a:r>
                      <a:endParaRPr lang="en-GB" sz="2000" b="0">
                        <a:solidFill>
                          <a:schemeClr val="tx1"/>
                        </a:solidFill>
                        <a:effectLst/>
                        <a:latin typeface="+mn-lt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GB" sz="2000" b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8,598</a:t>
                      </a:r>
                      <a:endParaRPr lang="en-GB" sz="2000" b="0" dirty="0">
                        <a:solidFill>
                          <a:schemeClr val="tx1"/>
                        </a:solidFill>
                        <a:effectLst/>
                        <a:latin typeface="+mn-lt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GB" sz="2000" b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24 %</a:t>
                      </a:r>
                      <a:endParaRPr lang="en-GB" sz="2000" b="0" dirty="0">
                        <a:solidFill>
                          <a:schemeClr val="tx1"/>
                        </a:solidFill>
                        <a:effectLst/>
                        <a:latin typeface="+mn-lt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61147987"/>
                  </a:ext>
                </a:extLst>
              </a:tr>
              <a:tr h="37024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2000" b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Vilnius (2)</a:t>
                      </a:r>
                      <a:endParaRPr lang="en-GB" sz="2000" b="0" dirty="0">
                        <a:solidFill>
                          <a:schemeClr val="tx1"/>
                        </a:solidFill>
                        <a:effectLst/>
                        <a:latin typeface="+mn-lt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GB" sz="2000" b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0.6</a:t>
                      </a:r>
                      <a:endParaRPr lang="en-GB" sz="2000" b="0">
                        <a:solidFill>
                          <a:schemeClr val="tx1"/>
                        </a:solidFill>
                        <a:effectLst/>
                        <a:latin typeface="+mn-lt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GB" sz="2000" b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1,392</a:t>
                      </a:r>
                      <a:endParaRPr lang="en-GB" sz="2000" b="0" dirty="0">
                        <a:solidFill>
                          <a:schemeClr val="tx1"/>
                        </a:solidFill>
                        <a:effectLst/>
                        <a:latin typeface="+mn-lt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GB" sz="2000" b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37 %</a:t>
                      </a:r>
                      <a:endParaRPr lang="en-GB" sz="2000" b="0" dirty="0">
                        <a:solidFill>
                          <a:schemeClr val="tx1"/>
                        </a:solidFill>
                        <a:effectLst/>
                        <a:latin typeface="+mn-lt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172016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971591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6B19C-2163-A247-9320-0C8387B3D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58628"/>
            <a:ext cx="10515600" cy="1325563"/>
          </a:xfrm>
        </p:spPr>
        <p:txBody>
          <a:bodyPr/>
          <a:lstStyle/>
          <a:p>
            <a:r>
              <a:rPr lang="en-US" dirty="0"/>
              <a:t>The data - locations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2B7EB9-E1D8-A54F-9E43-51EAFE142E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1384191"/>
            <a:ext cx="10515600" cy="90706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Obtain </a:t>
            </a:r>
            <a:r>
              <a:rPr lang="en-US" dirty="0" err="1"/>
              <a:t>geoJSONs</a:t>
            </a:r>
            <a:r>
              <a:rPr lang="en-US" dirty="0"/>
              <a:t> for the metropolitan areas and cover them in a lattice of hexagons, each inscribed into a circle with radius of 500 m. </a:t>
            </a:r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A5DC913B-4EE0-B541-A882-472B54AB25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078"/>
          <a:stretch/>
        </p:blipFill>
        <p:spPr>
          <a:xfrm>
            <a:off x="2423983" y="2291255"/>
            <a:ext cx="3240000" cy="1783092"/>
          </a:xfrm>
          <a:prstGeom prst="rect">
            <a:avLst/>
          </a:prstGeom>
        </p:spPr>
      </p:pic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09EAC7D5-C082-2945-A1EC-D2AE533898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275790"/>
            <a:ext cx="3240000" cy="1798557"/>
          </a:xfrm>
          <a:prstGeom prst="rect">
            <a:avLst/>
          </a:prstGeom>
        </p:spPr>
      </p:pic>
      <p:pic>
        <p:nvPicPr>
          <p:cNvPr id="9" name="Picture 8" descr="A close up of a map&#10;&#10;Description automatically generated">
            <a:extLst>
              <a:ext uri="{FF2B5EF4-FFF2-40B4-BE49-F238E27FC236}">
                <a16:creationId xmlns:a16="http://schemas.microsoft.com/office/drawing/2014/main" id="{333E2046-A806-394C-A06C-FAC5EE848E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23983" y="4448834"/>
            <a:ext cx="3240000" cy="1796016"/>
          </a:xfrm>
          <a:prstGeom prst="rect">
            <a:avLst/>
          </a:prstGeom>
        </p:spPr>
      </p:pic>
      <p:pic>
        <p:nvPicPr>
          <p:cNvPr id="11" name="Picture 10" descr="A close up of a map&#10;&#10;Description automatically generated">
            <a:extLst>
              <a:ext uri="{FF2B5EF4-FFF2-40B4-BE49-F238E27FC236}">
                <a16:creationId xmlns:a16="http://schemas.microsoft.com/office/drawing/2014/main" id="{F1FAFD21-D2B6-8C4C-AC7E-A4FDECD688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4442681"/>
            <a:ext cx="3240000" cy="180216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65744B9-61C6-1E47-B5F0-FC25D4221852}"/>
              </a:ext>
            </a:extLst>
          </p:cNvPr>
          <p:cNvSpPr txBox="1"/>
          <p:nvPr/>
        </p:nvSpPr>
        <p:spPr>
          <a:xfrm>
            <a:off x="432486" y="2545492"/>
            <a:ext cx="17670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London</a:t>
            </a:r>
          </a:p>
          <a:p>
            <a:r>
              <a:rPr lang="en-US" dirty="0"/>
              <a:t>2417 hexagons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DB573EF1-EA71-5148-A0EE-0E9C8186B2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5007381"/>
              </p:ext>
            </p:extLst>
          </p:nvPr>
        </p:nvGraphicFramePr>
        <p:xfrm>
          <a:off x="10643870" y="794674"/>
          <a:ext cx="810260" cy="67056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10260">
                  <a:extLst>
                    <a:ext uri="{9D8B030D-6E8A-4147-A177-3AD203B41FA5}">
                      <a16:colId xmlns:a16="http://schemas.microsoft.com/office/drawing/2014/main" val="398197856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</a:rPr>
                        <a:t>2417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8221743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</a:rPr>
                        <a:t>9435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6737637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</a:rPr>
                        <a:t>1261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709030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</a:rPr>
                        <a:t>3897</a:t>
                      </a:r>
                      <a:endParaRPr lang="en-GB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72504700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4DEFA6B2-7C1C-4549-A5AD-2597710B474C}"/>
              </a:ext>
            </a:extLst>
          </p:cNvPr>
          <p:cNvSpPr txBox="1"/>
          <p:nvPr/>
        </p:nvSpPr>
        <p:spPr>
          <a:xfrm>
            <a:off x="432485" y="4566746"/>
            <a:ext cx="17670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Paris</a:t>
            </a:r>
          </a:p>
          <a:p>
            <a:r>
              <a:rPr lang="en-US" dirty="0"/>
              <a:t>1261 hexagons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A9B1FBE-5180-0A40-B1EE-485C89FAB075}"/>
              </a:ext>
            </a:extLst>
          </p:cNvPr>
          <p:cNvSpPr txBox="1"/>
          <p:nvPr/>
        </p:nvSpPr>
        <p:spPr>
          <a:xfrm>
            <a:off x="9687113" y="2528737"/>
            <a:ext cx="17670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Stockholm</a:t>
            </a:r>
          </a:p>
          <a:p>
            <a:r>
              <a:rPr lang="en-US" dirty="0"/>
              <a:t>9435 hexagons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FF59309-CD62-A944-8FA0-97CEC8816A47}"/>
              </a:ext>
            </a:extLst>
          </p:cNvPr>
          <p:cNvSpPr txBox="1"/>
          <p:nvPr/>
        </p:nvSpPr>
        <p:spPr>
          <a:xfrm>
            <a:off x="9687112" y="4566746"/>
            <a:ext cx="17670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Vilnius</a:t>
            </a:r>
          </a:p>
          <a:p>
            <a:r>
              <a:rPr lang="en-US" dirty="0"/>
              <a:t>3897 hexagons</a:t>
            </a:r>
          </a:p>
        </p:txBody>
      </p:sp>
    </p:spTree>
    <p:extLst>
      <p:ext uri="{BB962C8B-B14F-4D97-AF65-F5344CB8AC3E}">
        <p14:creationId xmlns:p14="http://schemas.microsoft.com/office/powerpoint/2010/main" val="4998828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5D359B-579C-FB47-BEDB-3BFDB3472E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data – venue categories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1C1BF-F551-7049-A178-96B09EB2C6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Remapping of the Foursquare API categories to a smaller set of “Cultural” categories, e.g.</a:t>
            </a:r>
          </a:p>
          <a:p>
            <a:pPr>
              <a:buFontTx/>
              <a:buChar char="-"/>
            </a:pPr>
            <a:r>
              <a:rPr lang="en-US" dirty="0"/>
              <a:t>Czech Restaurant -&gt; East European </a:t>
            </a:r>
          </a:p>
          <a:p>
            <a:pPr>
              <a:buFontTx/>
              <a:buChar char="-"/>
            </a:pPr>
            <a:r>
              <a:rPr lang="en-US" dirty="0"/>
              <a:t>Greek Restaurant -&gt; Mediterranean</a:t>
            </a:r>
          </a:p>
          <a:p>
            <a:pPr marL="0" indent="0">
              <a:buNone/>
            </a:pPr>
            <a:r>
              <a:rPr lang="en-US" dirty="0"/>
              <a:t>Final set of 14 cultural categories</a:t>
            </a:r>
          </a:p>
        </p:txBody>
      </p:sp>
    </p:spTree>
    <p:extLst>
      <p:ext uri="{BB962C8B-B14F-4D97-AF65-F5344CB8AC3E}">
        <p14:creationId xmlns:p14="http://schemas.microsoft.com/office/powerpoint/2010/main" val="25639885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7A7844-7E51-8D49-8F28-D2DC46B16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data - venues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C940BF6-DD30-2241-ABE9-62AB962F1E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1188498"/>
              </p:ext>
            </p:extLst>
          </p:nvPr>
        </p:nvGraphicFramePr>
        <p:xfrm>
          <a:off x="2149832" y="2249015"/>
          <a:ext cx="7892336" cy="235996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631397">
                  <a:extLst>
                    <a:ext uri="{9D8B030D-6E8A-4147-A177-3AD203B41FA5}">
                      <a16:colId xmlns:a16="http://schemas.microsoft.com/office/drawing/2014/main" val="1178291713"/>
                    </a:ext>
                  </a:extLst>
                </a:gridCol>
                <a:gridCol w="2367886">
                  <a:extLst>
                    <a:ext uri="{9D8B030D-6E8A-4147-A177-3AD203B41FA5}">
                      <a16:colId xmlns:a16="http://schemas.microsoft.com/office/drawing/2014/main" val="1817506216"/>
                    </a:ext>
                  </a:extLst>
                </a:gridCol>
                <a:gridCol w="2893053">
                  <a:extLst>
                    <a:ext uri="{9D8B030D-6E8A-4147-A177-3AD203B41FA5}">
                      <a16:colId xmlns:a16="http://schemas.microsoft.com/office/drawing/2014/main" val="3684294397"/>
                    </a:ext>
                  </a:extLst>
                </a:gridCol>
              </a:tblGrid>
              <a:tr h="879009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2000" b="0" dirty="0">
                          <a:solidFill>
                            <a:schemeClr val="tx1"/>
                          </a:solidFill>
                          <a:effectLst/>
                        </a:rPr>
                        <a:t>Metropolitan area</a:t>
                      </a:r>
                      <a:endParaRPr lang="en-GB" sz="20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GB" sz="2000" b="0" dirty="0">
                          <a:solidFill>
                            <a:schemeClr val="tx1"/>
                          </a:solidFill>
                          <a:effectLst/>
                        </a:rPr>
                        <a:t>Number of culturally categorised venues</a:t>
                      </a:r>
                      <a:endParaRPr lang="en-GB" sz="20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GB" sz="2000" b="0" dirty="0">
                          <a:solidFill>
                            <a:schemeClr val="tx1"/>
                          </a:solidFill>
                          <a:effectLst/>
                        </a:rPr>
                        <a:t>Number of hexagons with categorised venues</a:t>
                      </a:r>
                      <a:endParaRPr lang="en-GB" sz="20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71403"/>
                  </a:ext>
                </a:extLst>
              </a:tr>
              <a:tr h="37024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2000" b="0">
                          <a:solidFill>
                            <a:schemeClr val="tx1"/>
                          </a:solidFill>
                          <a:effectLst/>
                        </a:rPr>
                        <a:t>London</a:t>
                      </a:r>
                      <a:endParaRPr lang="en-GB" sz="2000" b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GB" sz="2000" b="0" dirty="0">
                          <a:solidFill>
                            <a:schemeClr val="tx1"/>
                          </a:solidFill>
                          <a:effectLst/>
                        </a:rPr>
                        <a:t>17,112</a:t>
                      </a:r>
                      <a:endParaRPr lang="en-GB" sz="20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GB" sz="2000" b="0" dirty="0">
                          <a:solidFill>
                            <a:schemeClr val="tx1"/>
                          </a:solidFill>
                          <a:effectLst/>
                        </a:rPr>
                        <a:t>1,815</a:t>
                      </a:r>
                      <a:endParaRPr lang="en-GB" sz="20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2591382"/>
                  </a:ext>
                </a:extLst>
              </a:tr>
              <a:tr h="37024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2000" b="0">
                          <a:solidFill>
                            <a:schemeClr val="tx1"/>
                          </a:solidFill>
                          <a:effectLst/>
                        </a:rPr>
                        <a:t>Stockholm</a:t>
                      </a:r>
                      <a:endParaRPr lang="en-GB" sz="2000" b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GB" sz="2000" b="0" dirty="0">
                          <a:solidFill>
                            <a:schemeClr val="tx1"/>
                          </a:solidFill>
                          <a:effectLst/>
                        </a:rPr>
                        <a:t>3,751</a:t>
                      </a:r>
                      <a:endParaRPr lang="en-GB" sz="20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GB" sz="2000" b="0" dirty="0">
                          <a:solidFill>
                            <a:schemeClr val="tx1"/>
                          </a:solidFill>
                          <a:effectLst/>
                        </a:rPr>
                        <a:t>800</a:t>
                      </a:r>
                      <a:endParaRPr lang="en-GB" sz="20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13298139"/>
                  </a:ext>
                </a:extLst>
              </a:tr>
              <a:tr h="37024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2000" b="0">
                          <a:solidFill>
                            <a:schemeClr val="tx1"/>
                          </a:solidFill>
                          <a:effectLst/>
                        </a:rPr>
                        <a:t>Paris</a:t>
                      </a:r>
                      <a:endParaRPr lang="en-GB" sz="2000" b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GB" sz="2000" b="0" dirty="0">
                          <a:solidFill>
                            <a:schemeClr val="tx1"/>
                          </a:solidFill>
                          <a:effectLst/>
                        </a:rPr>
                        <a:t>10,930</a:t>
                      </a:r>
                      <a:endParaRPr lang="en-GB" sz="20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GB" sz="2000" b="0" dirty="0">
                          <a:solidFill>
                            <a:schemeClr val="tx1"/>
                          </a:solidFill>
                          <a:effectLst/>
                        </a:rPr>
                        <a:t>1,037</a:t>
                      </a:r>
                      <a:endParaRPr lang="en-GB" sz="20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61147987"/>
                  </a:ext>
                </a:extLst>
              </a:tr>
              <a:tr h="37024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2000" b="0">
                          <a:solidFill>
                            <a:schemeClr val="tx1"/>
                          </a:solidFill>
                          <a:effectLst/>
                        </a:rPr>
                        <a:t>Vilnius</a:t>
                      </a:r>
                      <a:endParaRPr lang="en-GB" sz="2000" b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GB" sz="2000" b="0" dirty="0">
                          <a:solidFill>
                            <a:schemeClr val="tx1"/>
                          </a:solidFill>
                          <a:effectLst/>
                        </a:rPr>
                        <a:t>1,036</a:t>
                      </a:r>
                      <a:endParaRPr lang="en-GB" sz="20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GB" sz="2000" b="0" dirty="0">
                          <a:solidFill>
                            <a:schemeClr val="tx1"/>
                          </a:solidFill>
                          <a:effectLst/>
                        </a:rPr>
                        <a:t>180</a:t>
                      </a:r>
                      <a:endParaRPr lang="en-GB" sz="20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172016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842828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10D39-CD5C-CD4D-A78F-6D82926B41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109194"/>
            <a:ext cx="11342816" cy="1004277"/>
          </a:xfrm>
        </p:spPr>
        <p:txBody>
          <a:bodyPr/>
          <a:lstStyle/>
          <a:p>
            <a:r>
              <a:rPr lang="en-US" dirty="0"/>
              <a:t>Most popular cuisines: Asian and Mediterranean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F264C28F-13E1-EC43-A262-3F9D6543B5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600" y="1113471"/>
            <a:ext cx="5040000" cy="278225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52BF090-1105-9D4F-8C75-ACAD8B4E223B}"/>
              </a:ext>
            </a:extLst>
          </p:cNvPr>
          <p:cNvSpPr txBox="1"/>
          <p:nvPr/>
        </p:nvSpPr>
        <p:spPr>
          <a:xfrm>
            <a:off x="3015049" y="1434757"/>
            <a:ext cx="2335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London</a:t>
            </a:r>
          </a:p>
        </p:txBody>
      </p:sp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F4EE20FA-D905-4C4A-A941-BA5FA39DFE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4008" y="1083373"/>
            <a:ext cx="5040000" cy="2800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7BF5B40-2FF1-084F-9389-C58356589A75}"/>
              </a:ext>
            </a:extLst>
          </p:cNvPr>
          <p:cNvSpPr txBox="1"/>
          <p:nvPr/>
        </p:nvSpPr>
        <p:spPr>
          <a:xfrm>
            <a:off x="8841419" y="1434757"/>
            <a:ext cx="2335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Stockholm</a:t>
            </a:r>
          </a:p>
        </p:txBody>
      </p:sp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436C4EB6-91D9-DB41-AB77-F8B087936E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049" y="3963587"/>
            <a:ext cx="5112000" cy="276048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859E122-9F55-FB48-BD62-AC57D84B9357}"/>
              </a:ext>
            </a:extLst>
          </p:cNvPr>
          <p:cNvSpPr txBox="1"/>
          <p:nvPr/>
        </p:nvSpPr>
        <p:spPr>
          <a:xfrm>
            <a:off x="3002600" y="4783855"/>
            <a:ext cx="2335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Paris</a:t>
            </a:r>
          </a:p>
        </p:txBody>
      </p:sp>
      <p:pic>
        <p:nvPicPr>
          <p:cNvPr id="14" name="Picture 13" descr="A screenshot of a cell phone&#10;&#10;Description automatically generated">
            <a:extLst>
              <a:ext uri="{FF2B5EF4-FFF2-40B4-BE49-F238E27FC236}">
                <a16:creationId xmlns:a16="http://schemas.microsoft.com/office/drawing/2014/main" id="{9F364669-3580-2C45-B65C-632531F6C2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9685" y="3866464"/>
            <a:ext cx="5040000" cy="284278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8CA7593-B8E8-5D42-A914-78C893213F25}"/>
              </a:ext>
            </a:extLst>
          </p:cNvPr>
          <p:cNvSpPr txBox="1"/>
          <p:nvPr/>
        </p:nvSpPr>
        <p:spPr>
          <a:xfrm>
            <a:off x="8841419" y="4783855"/>
            <a:ext cx="2335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Vilnius</a:t>
            </a:r>
          </a:p>
        </p:txBody>
      </p:sp>
    </p:spTree>
    <p:extLst>
      <p:ext uri="{BB962C8B-B14F-4D97-AF65-F5344CB8AC3E}">
        <p14:creationId xmlns:p14="http://schemas.microsoft.com/office/powerpoint/2010/main" val="20125823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2CC356-F0F7-2F4A-B89F-EA2CC34974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K-means clustering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95F42E-D908-3C4E-AD2A-3B8993B86E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Defined a cultural profile for each area (hexagon) by </a:t>
            </a:r>
            <a:r>
              <a:rPr lang="en-US" dirty="0" err="1"/>
              <a:t>normalising</a:t>
            </a:r>
            <a:r>
              <a:rPr lang="en-US" dirty="0"/>
              <a:t> venue counts (per category) against the total number of venues in the area.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Number of features (cultural categories) between 7 (Stockholm) and 12 (London).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Tested with number of clusters varying between 2 and 24 with 12 replicas in each case.</a:t>
            </a:r>
          </a:p>
        </p:txBody>
      </p:sp>
    </p:spTree>
    <p:extLst>
      <p:ext uri="{BB962C8B-B14F-4D97-AF65-F5344CB8AC3E}">
        <p14:creationId xmlns:p14="http://schemas.microsoft.com/office/powerpoint/2010/main" val="8429580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F754E-D768-5F4A-AE51-71DC249CA9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K-means robustness (</a:t>
            </a:r>
            <a:r>
              <a:rPr lang="en-US" dirty="0" err="1"/>
              <a:t>Calinski-Harabasz</a:t>
            </a:r>
            <a:r>
              <a:rPr lang="en-US" dirty="0"/>
              <a:t> score)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A65261A-8C9E-0940-9317-B28DEDAEA262}"/>
              </a:ext>
            </a:extLst>
          </p:cNvPr>
          <p:cNvGrpSpPr>
            <a:grpSpLocks noChangeAspect="1"/>
          </p:cNvGrpSpPr>
          <p:nvPr/>
        </p:nvGrpSpPr>
        <p:grpSpPr>
          <a:xfrm>
            <a:off x="1344937" y="2105350"/>
            <a:ext cx="4320000" cy="2141870"/>
            <a:chOff x="0" y="0"/>
            <a:chExt cx="4312733" cy="2138045"/>
          </a:xfrm>
        </p:grpSpPr>
        <p:pic>
          <p:nvPicPr>
            <p:cNvPr id="5" name="Picture 4" descr="A close up of a map&#10;&#10;Description automatically generated">
              <a:extLst>
                <a:ext uri="{FF2B5EF4-FFF2-40B4-BE49-F238E27FC236}">
                  <a16:creationId xmlns:a16="http://schemas.microsoft.com/office/drawing/2014/main" id="{2A9D0AD5-C7D8-1245-88A5-80C8566812A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56908" y="0"/>
              <a:ext cx="2155825" cy="2138045"/>
            </a:xfrm>
            <a:prstGeom prst="rect">
              <a:avLst/>
            </a:prstGeom>
          </p:spPr>
        </p:pic>
        <p:pic>
          <p:nvPicPr>
            <p:cNvPr id="6" name="Picture 5" descr="A close up of a map&#10;&#10;Description automatically generated">
              <a:extLst>
                <a:ext uri="{FF2B5EF4-FFF2-40B4-BE49-F238E27FC236}">
                  <a16:creationId xmlns:a16="http://schemas.microsoft.com/office/drawing/2014/main" id="{7CBB912C-12F5-CE41-AE38-3F38E6C7CDA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2155825" cy="2114550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80B30548-422B-5848-9940-92658B71C2D7}"/>
              </a:ext>
            </a:extLst>
          </p:cNvPr>
          <p:cNvGrpSpPr>
            <a:grpSpLocks noChangeAspect="1"/>
          </p:cNvGrpSpPr>
          <p:nvPr/>
        </p:nvGrpSpPr>
        <p:grpSpPr>
          <a:xfrm>
            <a:off x="6548113" y="2105350"/>
            <a:ext cx="4320000" cy="2128095"/>
            <a:chOff x="16140" y="0"/>
            <a:chExt cx="4300378" cy="2118148"/>
          </a:xfrm>
        </p:grpSpPr>
        <p:pic>
          <p:nvPicPr>
            <p:cNvPr id="8" name="Picture 7" descr="A close up of a map&#10;&#10;Description automatically generated">
              <a:extLst>
                <a:ext uri="{FF2B5EF4-FFF2-40B4-BE49-F238E27FC236}">
                  <a16:creationId xmlns:a16="http://schemas.microsoft.com/office/drawing/2014/main" id="{0A877980-D5D9-644A-841B-08DA88A702A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60693" y="6773"/>
              <a:ext cx="2155825" cy="2111375"/>
            </a:xfrm>
            <a:prstGeom prst="rect">
              <a:avLst/>
            </a:prstGeom>
          </p:spPr>
        </p:pic>
        <p:pic>
          <p:nvPicPr>
            <p:cNvPr id="9" name="Picture 8" descr="A close up of a map&#10;&#10;Description automatically generated">
              <a:extLst>
                <a:ext uri="{FF2B5EF4-FFF2-40B4-BE49-F238E27FC236}">
                  <a16:creationId xmlns:a16="http://schemas.microsoft.com/office/drawing/2014/main" id="{045A00A1-E152-844D-BA6F-84370BDAC15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140" y="0"/>
              <a:ext cx="2155825" cy="2114550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BDFE4380-7721-BE4D-8773-F72DC09ADD9B}"/>
              </a:ext>
            </a:extLst>
          </p:cNvPr>
          <p:cNvSpPr txBox="1"/>
          <p:nvPr/>
        </p:nvSpPr>
        <p:spPr>
          <a:xfrm>
            <a:off x="1431436" y="1581665"/>
            <a:ext cx="1954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London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540C19A-6535-7B41-8A9F-B26683FDF8B0}"/>
              </a:ext>
            </a:extLst>
          </p:cNvPr>
          <p:cNvSpPr txBox="1"/>
          <p:nvPr/>
        </p:nvSpPr>
        <p:spPr>
          <a:xfrm>
            <a:off x="3608049" y="1565072"/>
            <a:ext cx="1954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Paris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40F9786-1B9E-8E41-94B1-6D5B96557BBE}"/>
              </a:ext>
            </a:extLst>
          </p:cNvPr>
          <p:cNvSpPr txBox="1"/>
          <p:nvPr/>
        </p:nvSpPr>
        <p:spPr>
          <a:xfrm>
            <a:off x="6653785" y="1580876"/>
            <a:ext cx="1954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Stockholm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ED9EC14-6EC0-984E-A80A-7D69FE7982B5}"/>
              </a:ext>
            </a:extLst>
          </p:cNvPr>
          <p:cNvSpPr txBox="1"/>
          <p:nvPr/>
        </p:nvSpPr>
        <p:spPr>
          <a:xfrm>
            <a:off x="8892746" y="1569308"/>
            <a:ext cx="1954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Vilnius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B4575DE-75C3-FB4C-A5F1-1EE787D4C07C}"/>
              </a:ext>
            </a:extLst>
          </p:cNvPr>
          <p:cNvSpPr txBox="1"/>
          <p:nvPr/>
        </p:nvSpPr>
        <p:spPr>
          <a:xfrm>
            <a:off x="1431436" y="5016843"/>
            <a:ext cx="40338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Robust clustering with 4-6 clusters for London and 3-4 for Paris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0D6B902-99A5-DE42-9817-BC73189C7C28}"/>
              </a:ext>
            </a:extLst>
          </p:cNvPr>
          <p:cNvSpPr txBox="1"/>
          <p:nvPr/>
        </p:nvSpPr>
        <p:spPr>
          <a:xfrm>
            <a:off x="6591179" y="5016843"/>
            <a:ext cx="40338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Unclear clustering for Stockholm and Vilnius. Choosing 8 for both, but results not very reliable. </a:t>
            </a:r>
          </a:p>
        </p:txBody>
      </p:sp>
    </p:spTree>
    <p:extLst>
      <p:ext uri="{BB962C8B-B14F-4D97-AF65-F5344CB8AC3E}">
        <p14:creationId xmlns:p14="http://schemas.microsoft.com/office/powerpoint/2010/main" val="11816413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645</Words>
  <Application>Microsoft Macintosh PowerPoint</Application>
  <PresentationFormat>Widescreen</PresentationFormat>
  <Paragraphs>111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Times New Roman</vt:lpstr>
      <vt:lpstr>Office Theme</vt:lpstr>
      <vt:lpstr>Diversity in food culture in select European cities</vt:lpstr>
      <vt:lpstr>The problem</vt:lpstr>
      <vt:lpstr>The cities </vt:lpstr>
      <vt:lpstr>The data - locations</vt:lpstr>
      <vt:lpstr>The data – venue categories</vt:lpstr>
      <vt:lpstr>The data - venues</vt:lpstr>
      <vt:lpstr>Most popular cuisines: Asian and Mediterranean</vt:lpstr>
      <vt:lpstr>K-means clustering</vt:lpstr>
      <vt:lpstr>K-means robustness (Calinski-Harabasz score)</vt:lpstr>
      <vt:lpstr>City clusters - London</vt:lpstr>
      <vt:lpstr>City clusters - Paris</vt:lpstr>
      <vt:lpstr>City clusters - Stockholm</vt:lpstr>
      <vt:lpstr>City clusters - Vilnius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Diversity in food culture in select European cities</dc:title>
  <dc:creator>Aleksandras Gutmanas</dc:creator>
  <cp:lastModifiedBy>Aleksandras Gutmanas</cp:lastModifiedBy>
  <cp:revision>7</cp:revision>
  <dcterms:created xsi:type="dcterms:W3CDTF">2020-03-02T13:54:53Z</dcterms:created>
  <dcterms:modified xsi:type="dcterms:W3CDTF">2020-03-02T14:59:45Z</dcterms:modified>
</cp:coreProperties>
</file>